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864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4" r:id="rId31"/>
    <p:sldId id="286" r:id="rId32"/>
    <p:sldId id="293" r:id="rId33"/>
    <p:sldId id="292" r:id="rId34"/>
    <p:sldId id="291" r:id="rId35"/>
    <p:sldId id="290" r:id="rId36"/>
    <p:sldId id="289" r:id="rId37"/>
    <p:sldId id="288" r:id="rId38"/>
    <p:sldId id="287" r:id="rId39"/>
    <p:sldId id="299" r:id="rId40"/>
    <p:sldId id="298" r:id="rId41"/>
    <p:sldId id="297" r:id="rId42"/>
    <p:sldId id="296" r:id="rId43"/>
    <p:sldId id="295" r:id="rId44"/>
    <p:sldId id="303" r:id="rId45"/>
    <p:sldId id="302" r:id="rId46"/>
    <p:sldId id="301" r:id="rId47"/>
    <p:sldId id="300" r:id="rId48"/>
    <p:sldId id="304" r:id="rId49"/>
    <p:sldId id="311" r:id="rId50"/>
    <p:sldId id="310" r:id="rId51"/>
    <p:sldId id="309" r:id="rId52"/>
    <p:sldId id="308" r:id="rId53"/>
    <p:sldId id="307" r:id="rId54"/>
    <p:sldId id="306" r:id="rId55"/>
    <p:sldId id="305" r:id="rId56"/>
    <p:sldId id="316" r:id="rId57"/>
    <p:sldId id="315" r:id="rId58"/>
    <p:sldId id="314" r:id="rId59"/>
    <p:sldId id="313" r:id="rId60"/>
    <p:sldId id="312" r:id="rId61"/>
    <p:sldId id="319" r:id="rId62"/>
    <p:sldId id="318" r:id="rId63"/>
    <p:sldId id="317" r:id="rId64"/>
    <p:sldId id="320" r:id="rId65"/>
    <p:sldId id="322" r:id="rId66"/>
    <p:sldId id="323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82B4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8" autoAdjust="0"/>
    <p:restoredTop sz="90743" autoAdjust="0"/>
  </p:normalViewPr>
  <p:slideViewPr>
    <p:cSldViewPr snapToGrid="0">
      <p:cViewPr varScale="1">
        <p:scale>
          <a:sx n="89" d="100"/>
          <a:sy n="89" d="100"/>
        </p:scale>
        <p:origin x="804" y="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DA962-5C7D-4BA3-96D2-1D6B644291E9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99EE0-000C-4155-ABF5-DA1C1FADA8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99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9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B7008-A4C6-C8C2-FBCB-1976FC84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1C6EB8A-4921-F9C0-457C-4165EB35C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DC7DF9E-9670-6437-4F30-4C588DF3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19E4AB-5A7B-ADEC-833F-9823238E4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54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DC09A-8A4E-BB79-ABF1-853198E8D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0BCBB36-8CAF-69FE-61D8-46813B46B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A847CDB-C7F6-D71C-ABA3-6B7BCD758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761F0A-F061-A30D-5312-27FF1A20A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135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FC69-3AAD-A7C5-1C82-35B60EB47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FAD3344-2E10-EE7B-09DD-2B8699B52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C60DF71-1689-6D57-66E7-4D2278D94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3B8BC0-B5A2-DE44-0470-AD450B059A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25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5A1EF-2CEF-C698-C8EB-46CEAC3F0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1FF11CB-E02B-1BF0-06BC-2E593F5E5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2181DD3-DAA1-E2CE-2743-57F7FF6B0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504687-607B-39A2-F588-6B3FF8351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675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D475B-263C-3E91-DF86-E0A4F9C8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4A4E7D6-78CC-DE49-0A39-2F907C30C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C79DAD3-8B40-5232-7132-AE5C354DD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67B493-0746-D510-D719-7CC1A02EE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359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847C1-37B1-AEA1-D32B-B922B0DC0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73CAAED-3899-730B-0738-0A6AF6C90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A7F4EB5-0365-CA3F-0B90-1563DEB14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89960E-73AB-975C-BEAA-236B555CE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732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3C034-AC8A-97BF-6464-F3CE19E0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0AF78B5-FA34-4DEE-634F-0F93771B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B9E31F9-AA26-07FC-D9F3-D35F44335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FCA626-FE47-6BB1-8121-C6E31AE8D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332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9DF96-0294-5882-F637-7E25BB4A1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7910443-EAA0-46EB-697C-10FFE1134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C252178-AA66-DBA5-7883-C0BEB5FE6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46F869-0708-96DE-629D-02A71685E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725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7DC6A-D5D8-BBA2-E210-C268F192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00FE7CE-78E5-E3D5-FA2B-20F5A4BEC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5DB4A7B-5677-5EB1-E265-AFD144F1D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D1ED47-40F7-ADE3-9182-43492CC41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194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4316-BA7C-A96E-4CCE-2AC04841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83DB8B5-53F2-5E9B-0F6C-972B4E8C1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17C516A-8DCE-8511-3C24-FE89E7B82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2D5CF8-4384-46CF-5700-93D333E7B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069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79707-B4D0-811D-693F-FA9725CC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E1AE4FF-6EC3-6265-6025-5989D1D54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2719505-9D37-D58E-15B1-5F59A174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E7647-A246-B159-9E33-0C5F7E86C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181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D85B5-4948-9F69-9231-3ED71E22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23BC77B-1754-C6C9-9801-21EF4CF2D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39EE37F-4E6C-3C96-8C95-40DFF7529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255461-684C-1DB4-2A75-F9D6D8131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132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2735A-60BC-38A5-8FFB-C8F9F130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E142E43-238C-1CEE-D444-12B1D76CE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1473B69-7B40-3DA3-7334-0AD1548C3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AF1B28-232D-F2A2-AB68-9EDC4F163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82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B6E52-6780-5EF5-E780-ADFBF959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3444F4C-955D-DA0A-4C61-0B79406D2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0ADAD2A-C5CD-59E1-C035-C42EBB318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8DF3AB-24AE-F7E3-0D40-DD71F5ADA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472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7D98F-D8D9-D53C-16F6-C0DE75DB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555A2E5-E334-7183-C119-D7444F354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1F23EDD-0A5E-45C9-E56E-96163349E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587589-B0C4-DB39-29AA-49B5777A5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85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D6F63-457E-BCDC-989E-310F48F21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DE8CBF7-1381-0E96-4E95-8FFCC2E6D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B541B10-9895-FBE5-4A3D-8F0F188B5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37A94B-1808-EB9B-2132-AA92D0C87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335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393D6-0433-AE9F-D92D-052BF0EE2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C685290-62F1-4E9F-4281-ED5BF64D9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B542F08-1034-899D-C83D-3821C26CD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3B2893-1EFB-E2AD-94F0-012152357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002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DD1A0-D3B4-A434-F2A3-7938F9AA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745E215-07AE-BEC7-C26B-1C87912A5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83200BB-6A0A-5226-05E5-42DF49CF4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4C422E-CE61-EEB9-75B7-7DA319687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950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52476-C6D5-710F-F07B-BA91845F7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F8FCCFD-6A80-4F91-6DAA-08BA42817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067B6BB-5758-F79D-8284-7DA7E53C2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EAF66D-BE24-8A97-B5F3-0B725C56B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516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01E6B-A2E3-1130-B3A9-90C2DE11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1D39A49-E5AB-40AF-F55C-AF4D4785A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06EE3F-E2B0-596E-0248-C9D28A71C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793255-11F3-F0EA-DEF5-00A672F4E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861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205B4-6D33-F6D4-A9AA-C467370DB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44E7D47-19E5-0C09-19A2-56EB56593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0A1B816-86B5-5779-2C3D-994CD4207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85B735-96A6-D6F9-5E42-2AC8358CC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86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6B373-9437-F600-75A2-A1806B7D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3D530A0-CEFE-9BED-1148-706A53F78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1CC55D5-8EE2-6FD5-DC9A-225166F4D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4CEC58-456C-11D3-94C6-E39C34637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843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EDCBC-3103-4A3B-191C-EDD83784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07636C3-13A3-07A8-E364-C801E2F2D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6BFD5E-663A-DDC9-F0A5-00B88532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26A8D6-315F-2432-7C8A-0C830F887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642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7BBF-3350-8479-7B1E-DD40F2D5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E368E9D-73B4-38D4-29D5-3659F338C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F0148E-4830-A2F8-822A-8F9BBB95C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05561E-A1D0-9937-1E3C-492ABA81D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547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451D-C886-0BAC-584B-09D45AFEF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EBA556F-33BC-F42E-4E08-AC3C34CC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569C0E6-2E9C-7562-CF00-213C8ACB2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22C1CA-507A-36A6-8BA0-2E00B0CF7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692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30865-80DD-078E-8CE0-E3B6A84C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7F27502-B68E-9C98-3681-7206D1EDF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E346532-7682-B143-765E-22963E28F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638AC-8D47-42E5-95E8-61249D99E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993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5437F-D4C9-B3AC-78D9-4B8AAEAC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D222199-0471-06BF-F0A5-2AB84A61A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42B41C2-B785-D562-3179-F0695E209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F17A15-8B26-ABF9-DFD4-CF6ECA78B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168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6CFA8-6821-4450-4902-3C1C29D7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2A39EC9-D50F-6B5A-F064-6D5D54ECE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F58AE7-69AE-1DCA-839F-14F673591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76B178-9B3F-08F7-9B7A-26D03F76A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769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180D9-46B3-35D8-C603-D57D3DD67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EBB77DE-1467-EF25-7137-2FCF99F2E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3E7F05F-1BE9-5169-EEF2-00D4FEF79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FA9AA4-3AC8-4444-D8DF-3510E10DE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926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CF7EA-6F71-9AA6-F57E-1874A3178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81EAFC5-F419-9447-8A2B-E376C0E77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DCF6C77-55BC-1BB5-5B33-F069A8CCB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76AE65-73B6-F409-9205-094D323E5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796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0142-6BCA-6222-9B7A-C0D9C4876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7AF43DA-9B62-B539-4120-74FD370B4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83C0D1-21A3-A70D-30DC-08FC62A2C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132D9F-1157-24B2-B261-60EE0F007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88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FDF5-337C-D282-CEEC-0D50BB46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7372B41-271B-89BD-935E-FEA744832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6C43151-3900-A31A-960F-79BC51FF5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2580D-3E8A-7A19-A06C-915083D02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426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94EE9-B417-DCC7-67A6-F4A9C3A37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4E303E9-B891-8D55-F335-B8B0DC7A1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7D044B9-0DEC-0EC6-417B-9B1EC676F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D7C135-6BC3-B5B6-4118-E54E26B71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406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F625A-0AA5-2BA0-A094-065ABF2BB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7DD4918-6C64-247D-10CA-FDB5F9711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9752C41-76C8-7D38-F16E-C7D3767A8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59972D-0966-93FE-DB26-5414AEFEE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724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BDB9-54ED-99F6-5060-E298D479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624AE5E-9D3B-42BF-EB80-DAA85A3D4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FC1CE4E-CBF4-DF28-A74E-2B79E6751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00F00C-D7B2-E734-6E09-3F3EFDC6A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473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024D8-E734-D5D1-BF57-EB429C34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12DC985-68CD-28E6-CD55-DD87C1A7B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E09CE59-F53A-277A-B7FF-ACAAD7426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453506-E79F-484F-1D6A-BA9E77141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5578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CBC59-BDC7-1FB3-C7EF-59A897012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E0C6FB0-EFD5-EA77-2DE6-8FE204904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C2BAC24-9E55-5D65-B8EB-E5166D414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A0F28C-49D4-B7BB-6C83-C8946BE5E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953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95337-3D7A-DC37-40AB-B166F88D4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A29E4B6-A935-B768-FFB5-EC613132B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1CAEC83-83D2-5CA6-5169-A91C32A09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5D32B1-4027-96D3-84ED-0C2BBDAE0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178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5C593-CE56-F771-824B-16BE930BA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92DDD84-3527-309B-2FD7-FC55C1C42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40D4D8D-990B-1D31-3D5D-BF5FD099F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DBADD8-AFD5-961F-74FB-D34E040F4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764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50C6D-02EC-DD23-195B-F2B1047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99C45E-BB0F-185A-9E45-6BA9706F1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15B42EE-0BAF-D985-8910-A38F2ED0D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1EB36D-9831-97B2-B1A8-89317D271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5063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5C44-8FEF-1E20-52A2-1A8A9521C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D2FA00-E6E3-2ACC-5C3F-66780B5F7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4C5CD7C-8193-F408-F2C5-E5A3A488C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BB9D65-A548-434E-2279-FF3C90EB3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8696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0ECFF-0ECC-E6B2-16DD-2D8D325CE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4A8C5B-B85F-9685-BE69-702A1F34E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CCFC659-A4FE-6802-1D3D-13C209A6B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9DD8F4-42EE-4A64-4F37-4E1FD570F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69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456CC-EC89-F707-D0D1-FC98FB0D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482C3D0-A93E-CA64-745A-053BEEC86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6FA9E3D-9381-B307-3605-B22D9BD11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AA0DAD-82DE-CE86-CC45-A99CAF518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629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92DAD-AB2D-1C4C-A43D-107B87DE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E02FC30-C62D-F745-6D0F-628F2B447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351D62C-B46B-4474-A54B-8276AB6C7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526846-163A-60C1-F3D9-B803A88CC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4469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76710-C649-B83B-F707-681CCF44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AFE9857-4053-DA6C-D64C-E2054FDE8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F61EA5-6481-02C5-F420-81415D514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08A92A-03F7-2BF8-D5FD-9E2E7F32E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966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412BF-A8A0-EF14-2F95-A6C8072E3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741A77D-293A-DEB0-BA99-7A062B512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434F47F-79D6-DD12-BAE6-A0B7CEAA7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07ECA7-9A41-968C-C1CE-F25F06897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3559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33D19-DCC7-947E-D3A1-7BE54A933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F773A27-E88D-B670-AF92-3963E2BE5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907D201-0A49-D6BF-EBD2-F81B4F5A1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AC910B-2E58-257C-C702-EB7CD0238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9773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9D050-275D-4C91-26AD-A4074F675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3287AD7-56B9-16E2-AC64-3CFF693E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1026D9F-A1D6-A50D-BA97-A5FBEBD4F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9B533D-A00F-0A6F-D581-93D12FC2F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5564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4CE4-B666-5A4C-296D-CDE3C0040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63AF3E2-C52F-3029-8262-EF22A98C1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629C9E7-0533-0194-BE01-48100C578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2B0A4F-1DE9-B5D2-6CC0-7A3421E5F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945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28813-B1DE-457A-D560-CEBADD1B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0553DBF-F9F1-6F14-5CB6-5F4BF488C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9C0CC24-B999-C44A-46D3-98948B114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87A166-D888-C505-3D80-D6185B107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7417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14D79-DA3D-E05D-F7CE-7CD90960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8874C7A-E180-89CC-18A4-687099948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1F1CBAD-E604-EC15-B588-AFC812001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57DB3-0CD0-31EB-2903-F53400470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422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E7349-4898-D30E-69E0-4CC6361D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6D591BB-4072-E739-943A-E99E34FFB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B3B789B-C93C-7CE5-5F93-929026DF9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E12785-4781-43A7-2CE0-201286ACC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77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0D22A-F25F-1C7E-5D54-3F282655A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757F3A5-8FF8-01D9-B8C3-4F4C06341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650E495-40E0-F3E7-624D-F284D9B3D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865C72-B975-2E61-93BB-7A7346874D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81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56714-81DC-BE44-CF7C-FAD9FAC9A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930B61-8850-593B-6279-CEB60C382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B3A4A44-2F0E-0807-9145-718014396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331160-0A0C-0BEB-724A-4E35FEA24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544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2A28B-2D06-A379-CA69-C7877A71B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D44A0DB-0EC9-F9AA-DC76-DC65F6A4C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8779D88-FA8D-C2C4-197A-AF50F1854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793672-D24F-F398-752D-003679E16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99EE0-000C-4155-ABF5-DA1C1FADA8B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86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2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5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3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2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9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9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0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0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3/3/2024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8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postgrespro.ru/sqlprimer/sqlprimer-2019-msu-07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education/books/sqlprimer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C33DD-E7EC-2AD3-C2D6-066AB3EA07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000" dirty="0"/>
              <a:t>Практические занятия №№8-9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9CF5F1-2E2A-B9D5-B2B7-8B77281639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Транзакции</a:t>
            </a:r>
          </a:p>
        </p:txBody>
      </p:sp>
    </p:spTree>
    <p:extLst>
      <p:ext uri="{BB962C8B-B14F-4D97-AF65-F5344CB8AC3E}">
        <p14:creationId xmlns:p14="http://schemas.microsoft.com/office/powerpoint/2010/main" val="326837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BB78-5C74-A4E6-5E11-6064ACC6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F81F9-E7E9-134D-2DC0-940049CB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97250-71B8-678C-D5BC-921E0E9D03EE}"/>
              </a:ext>
            </a:extLst>
          </p:cNvPr>
          <p:cNvSpPr txBox="1"/>
          <p:nvPr/>
        </p:nvSpPr>
        <p:spPr>
          <a:xfrm>
            <a:off x="1720514" y="1803519"/>
            <a:ext cx="929531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Когда вы возвращаетесь к точке сохранения, она продолжает существовать, так что вы можете откатываться к ней несколько раз.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С другой стороны, если вы уверены, что вам не придётся откатываться к определённой точке сохранения, её можно удалить, чтобы система высвободила ресурсы.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Помните, что при удалении или откате к точке сохранения все точки сохранения, определённые после неё, автоматически уничтожаются.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Всё это происходит в блоке транзакции, так что в других сеансах работы с базой данных этого не видно.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Совершённые действия становятся видны для других сеансов все сразу, только когда вы фиксируете транзакцию, а отменённые действия не видны вообще никогда.</a:t>
            </a:r>
          </a:p>
        </p:txBody>
      </p:sp>
    </p:spTree>
    <p:extLst>
      <p:ext uri="{BB962C8B-B14F-4D97-AF65-F5344CB8AC3E}">
        <p14:creationId xmlns:p14="http://schemas.microsoft.com/office/powerpoint/2010/main" val="3582304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F05A0-ACB2-790C-2784-2D82DCDBF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D7E40-FA67-689A-4E62-FE9F2670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20A99-0821-5E54-DDBE-C09197D6CE05}"/>
              </a:ext>
            </a:extLst>
          </p:cNvPr>
          <p:cNvSpPr txBox="1"/>
          <p:nvPr/>
        </p:nvSpPr>
        <p:spPr>
          <a:xfrm>
            <a:off x="1688241" y="1577608"/>
            <a:ext cx="9295317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Вернувшись к банковской базе данных, предположим, что мы списываем 100 долларов со счёта Алисы, добавляем их на счёт Боба, и вдруг оказывается, что деньги нужно было перевести Уолли. В данном случае мы можем применить точки сохранения: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BEGIN;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UPDATE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accounts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SET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- 100.00   WHERE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'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Alice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SAVEPOINT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my_savepoint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UPDATE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accounts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SET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+ 100.00  WHERE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'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Bob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-- ошибочное действие... забыть его и использовать счёт Уолли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ROLLBACK TO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my_savepoint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UPDATE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accounts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SET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+ 100.00  WHERE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'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Wally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COMMIT;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8E1DB-58AE-3A1C-E34D-E6715F863E65}"/>
              </a:ext>
            </a:extLst>
          </p:cNvPr>
          <p:cNvSpPr txBox="1"/>
          <p:nvPr/>
        </p:nvSpPr>
        <p:spPr>
          <a:xfrm>
            <a:off x="2866017" y="5881558"/>
            <a:ext cx="8617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*Создайте таблицу </a:t>
            </a:r>
            <a:r>
              <a:rPr kumimoji="0" lang="ru-R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accounts</a:t>
            </a:r>
            <a:r>
              <a:rPr kumimoji="0" lang="ru-RU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с полями </a:t>
            </a:r>
            <a:r>
              <a:rPr kumimoji="0" lang="ru-R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и </a:t>
            </a:r>
            <a:r>
              <a:rPr kumimoji="0" lang="ru-R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заполните ее гипотетическими данными и выполните запросы, аналогичные рассмотренным выше.  Добавьте свои запросы и скриншоты результатов в отчет.</a:t>
            </a:r>
          </a:p>
        </p:txBody>
      </p:sp>
    </p:spTree>
    <p:extLst>
      <p:ext uri="{BB962C8B-B14F-4D97-AF65-F5344CB8AC3E}">
        <p14:creationId xmlns:p14="http://schemas.microsoft.com/office/powerpoint/2010/main" val="96534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CA92F-7CB7-B174-B3E1-E85F4BD0F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56269-7F70-4953-88C8-E487B0B9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65760"/>
            <a:ext cx="10368579" cy="1121069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en-US" sz="1600" dirty="0"/>
            </a:b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238F29-DCD0-92F1-7753-2EB3D6EC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225" y="1486829"/>
            <a:ext cx="875469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1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6A3D8-74E9-5219-651A-DC326941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DB4F8-3165-1621-CA69-089CF090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65760"/>
            <a:ext cx="10368579" cy="1588366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en-US" sz="1600" dirty="0"/>
            </a:b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B8577E-1C71-1813-A4AC-30B21E331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44" y="1768663"/>
            <a:ext cx="7973538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D138-9800-8EC2-065B-45795CB9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FEA74C-5DCB-6DD7-8C25-FD1E42582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65760"/>
            <a:ext cx="10368579" cy="1140311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en-US" sz="1600" dirty="0"/>
            </a:b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16FB1A-DDF1-1117-8DD1-B9F9B3090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32"/>
          <a:stretch/>
        </p:blipFill>
        <p:spPr>
          <a:xfrm>
            <a:off x="1893345" y="1366004"/>
            <a:ext cx="7499961" cy="48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5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12885-83AF-FD62-D7FB-630BF1D74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7930F-2209-F460-F29B-C7906000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65760"/>
            <a:ext cx="10368579" cy="1588366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/>
              <a:t>https://edu.postgrespro.ru/sqlprimer/sqlprimer-2019-msu-07.pdf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17BE13-CB01-EE77-2A53-BC0402EC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67" y="1441919"/>
            <a:ext cx="8526065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9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5C30F-BD95-DDAC-F7C2-2A3CA86DD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849BE-03F7-AF20-5B78-AEB6CE78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65760"/>
            <a:ext cx="10368579" cy="1588366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/>
              <a:t>https://edu.postgrespro.ru/sqlprimer/sqlprimer-2019-msu-07.pdf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DB0CF-8132-4060-B841-3BDB81287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055" y="1618480"/>
            <a:ext cx="8526065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1B657-6D30-34E8-4EB6-5DC249E81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316F7-2FB7-8E34-BDE0-410D43904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284" y="537882"/>
            <a:ext cx="10368579" cy="1183341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en-US" sz="1600" dirty="0"/>
            </a:b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1E22CD-771F-30DD-5540-DC81AE116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30" y="1638050"/>
            <a:ext cx="851653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85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CF777-CF14-C42C-FA9C-240172C7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6A3C1-5283-B353-B0BA-451671316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65760"/>
            <a:ext cx="10368579" cy="1588366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ru-RU" sz="1600" dirty="0"/>
            </a:br>
            <a:br>
              <a:rPr lang="ru-RU" sz="1600" dirty="0"/>
            </a:br>
            <a:r>
              <a:rPr lang="ru-RU" sz="2200" dirty="0"/>
              <a:t>Свойства транзакций (</a:t>
            </a:r>
            <a:r>
              <a:rPr lang="en-US" sz="2200" dirty="0"/>
              <a:t>ACID)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9CEF87-D2B8-03BD-0ADF-B96564D4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798" y="1954126"/>
            <a:ext cx="855464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15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2BCD6-EBB3-EBCB-6973-9FF5A19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E86FA-6281-16E0-7091-0F956ACC9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62FD09-DD0A-E6DD-34FD-10A7FB123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081" y="1123150"/>
            <a:ext cx="8897592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8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39C5F-9366-882B-49B2-FAFC05C8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96DCE-56C4-683A-F8C5-9EA6A2F128EA}"/>
              </a:ext>
            </a:extLst>
          </p:cNvPr>
          <p:cNvSpPr txBox="1"/>
          <p:nvPr/>
        </p:nvSpPr>
        <p:spPr>
          <a:xfrm>
            <a:off x="1720513" y="2093976"/>
            <a:ext cx="922001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Транзакции — фундаментальное понятие во всех СУБД.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Суть транзакции в том, что она объединяет последовательность действий в одну операцию «всё или ничего».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Промежуточные состояния внутри последовательности не видны другим транзакциям, и если что-то помешает успешно завершить транзакцию, ни один из результатов этих действий не сохранится в базе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1774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F175-9FEA-83D3-48B5-3E9C35DE8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F0BD1-9FD4-5D78-7061-25120A64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1E07F-B206-932F-2503-F83CDF17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955" y="1290918"/>
            <a:ext cx="875469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9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DD352-7AF3-DC0D-46F5-47F98BC7C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A0E09-33A2-013F-C24D-92D5D8FF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D9D10D-5489-6971-8CC2-FFC13A147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42"/>
          <a:stretch/>
        </p:blipFill>
        <p:spPr>
          <a:xfrm>
            <a:off x="1997120" y="1179685"/>
            <a:ext cx="8735644" cy="54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51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A32CB-C5E9-23F6-E16D-D59A9C5AB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6CBE8-205B-EB69-518E-7E799555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C1AA7B-6628-97AE-53D1-63C2F1D7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2" y="1106043"/>
            <a:ext cx="7667158" cy="56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51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D8E94-2768-9562-368C-84C2CF41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5F7F9-E6C6-2DE5-E048-A80823A4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8B33F-FE9D-B916-CED3-8AB26520B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418" y="1290918"/>
            <a:ext cx="8745170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9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566E-6553-F320-45EE-A1082354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6ED21-8022-FE05-1DF4-03D24137D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809E5-545A-265C-5357-79AC609E2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955" y="1290918"/>
            <a:ext cx="870706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4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3E6C-25D7-9F19-11B5-C76B99600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0CF18-8F1A-0668-7F78-585AFB1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4F4534-A0C5-B840-DCF2-E4D3BA3C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777" y="1199935"/>
            <a:ext cx="8802328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04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7B89E-1720-14D2-CC7C-D9D47A72C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D5D53-8C54-F598-8956-12BE6ACB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CADBF2-3F0E-92D0-AD0A-188A4732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60" y="1065992"/>
            <a:ext cx="8811855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5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57086-F2DF-8313-606F-118652ED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CC35F-3BC7-8BDB-256F-FBF1BAE9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 fontScale="90000"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en-US" sz="1600" dirty="0"/>
            </a:br>
            <a:br>
              <a:rPr lang="en-US" sz="1600" dirty="0"/>
            </a:br>
            <a:r>
              <a:rPr lang="ru-RU" sz="2200" dirty="0"/>
              <a:t>Уровень изоляции </a:t>
            </a:r>
            <a:r>
              <a:rPr lang="en-US" sz="2200" dirty="0"/>
              <a:t>READ UNCOMMITTED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CFA092-FBF4-E710-C965-FAED38493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557" y="1290918"/>
            <a:ext cx="876422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76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0522F-DD61-5111-F152-054C2B8A2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7A005-A234-A211-03DD-5CA9B100A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172D21-4078-237E-5A80-55C6CE30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116" y="1018678"/>
            <a:ext cx="7961916" cy="55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80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7F8D9-7874-FD69-4266-4121465D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13269-92D2-EC10-3BB1-EDC27314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B37D2D-DFB7-959B-2E32-02DA2038C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623" y="1069073"/>
            <a:ext cx="7858754" cy="56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3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474C-71BF-871B-AC56-6B81C2838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0F2F2-E9CA-347A-6217-CF9BD425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D1A8DC-A1C8-C81D-41C4-67EBA341170E}"/>
              </a:ext>
            </a:extLst>
          </p:cNvPr>
          <p:cNvSpPr txBox="1"/>
          <p:nvPr/>
        </p:nvSpPr>
        <p:spPr>
          <a:xfrm>
            <a:off x="1835617" y="1771246"/>
            <a:ext cx="9286535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Например, рассмотрим базу данных банка, в которой содержится информация о счетах клиентов, а также общие суммы по отделениям банка.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Предположим, что мы хотим перевести 100 долларов со счёта Алисы на счёт Боба. </a:t>
            </a:r>
            <a:r>
              <a:rPr lang="ru-RU" sz="2000" dirty="0">
                <a:solidFill>
                  <a:prstClr val="black"/>
                </a:solidFill>
              </a:rPr>
              <a:t>С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оответствующие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SQL-команды можно записать так: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UPDATE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accounts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SET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- 100.00  WHERE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'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Alice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UPDATE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branches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SET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- 100.00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FF0000"/>
                </a:solidFill>
              </a:rPr>
              <a:t>   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WHERE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(SELECT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branch_name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FROM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accounts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WHERE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'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Alice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');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UPDATE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accounts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SET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+ 100.00 WHERE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'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Bob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UPDATE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branches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SET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+ 100.00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   WHERE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(SELECT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branch_name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FROM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accounts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WHERE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'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Bob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3280793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8D582-EFA0-8FD2-7E97-806D648B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FE01A-F84B-10B7-7E60-FD8F8CF0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B6570D-B2A0-1819-EAC2-41C8F0B95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950" y="1184545"/>
            <a:ext cx="896427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06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93D0E-8AF2-D002-D939-1D808A166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D46DB-3413-8429-31DC-403BC7C1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en-US" sz="1600" dirty="0"/>
            </a:br>
            <a:br>
              <a:rPr lang="en-US" sz="1600" dirty="0"/>
            </a:br>
            <a:r>
              <a:rPr lang="ru-RU" sz="1800" dirty="0"/>
              <a:t>Уровень изоляции </a:t>
            </a:r>
            <a:r>
              <a:rPr lang="en-US" sz="1800" dirty="0"/>
              <a:t>READ COMMITTED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444386-D1DE-B644-1803-2CF3EAAD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783" y="1462298"/>
            <a:ext cx="8840434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58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521A-6940-B3E4-5709-71F2FDE0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75BA1-D7F1-25AF-13BD-6971C8D2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E98848-21A1-F00A-0C4A-BCA49EB42F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/>
          <a:stretch/>
        </p:blipFill>
        <p:spPr>
          <a:xfrm>
            <a:off x="2269864" y="1055244"/>
            <a:ext cx="7964934" cy="56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60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9B31E-BFB5-1B97-7927-2B02980FC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23425-31D7-FA6A-8B8E-FFC5FDFB5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0B3236-0B01-3DE0-FC47-65836545C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948" y="1054249"/>
            <a:ext cx="8046465" cy="55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45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42F52-9415-C3D6-8811-EAC63E172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857AB-0CBA-64A1-115D-A2C0AFBE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EAA01-6304-0663-B897-2D5301094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7"/>
          <a:stretch/>
        </p:blipFill>
        <p:spPr>
          <a:xfrm>
            <a:off x="2366682" y="1174702"/>
            <a:ext cx="7699343" cy="55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A2AF2-3330-8C0B-DDD7-B8EEAD8F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469F9-79A5-BC92-D69E-AD40E9E1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6E6FA-9805-2F0C-8575-FB4F0FCC1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952" y="1103498"/>
            <a:ext cx="7892096" cy="55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5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2CB9D-0791-62DE-CA98-888E2D69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64AEE-2EFF-D7CE-2B3C-C6E7FDEA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A335F0-68D6-FF1A-B969-B5A148A24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379" y="1020961"/>
            <a:ext cx="7955410" cy="55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48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DB53B-19CA-DCCF-03D3-795FF94DB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13144-4B6F-2E81-380C-F712FD66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1C82E-E1AE-BC2D-80AC-8084D177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132" y="1130626"/>
            <a:ext cx="7689736" cy="54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31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51E21-2B75-0DC5-BCBA-CE149BDC5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6193C-D088-AA27-D81C-D33EB289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 fontScale="90000"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en-US" sz="1600" dirty="0"/>
            </a:br>
            <a:br>
              <a:rPr lang="en-US" sz="1600" dirty="0"/>
            </a:br>
            <a:r>
              <a:rPr lang="ru-RU" sz="2200" dirty="0"/>
              <a:t>Уровень изоляции </a:t>
            </a:r>
            <a:r>
              <a:rPr lang="en-US" sz="2200" dirty="0"/>
              <a:t>REPEATABLE READ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36BF5E-6C85-74E5-A40E-E9B1A2FC2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93"/>
          <a:stretch/>
        </p:blipFill>
        <p:spPr>
          <a:xfrm>
            <a:off x="2248348" y="1375153"/>
            <a:ext cx="7272170" cy="52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13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12099-DD50-F660-43CC-C8456D891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17753-F552-16D7-8BAB-AA3DECC0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C7A48-2CC7-5BDB-D600-D57756C0F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92"/>
          <a:stretch/>
        </p:blipFill>
        <p:spPr>
          <a:xfrm>
            <a:off x="1980130" y="1133477"/>
            <a:ext cx="8231739" cy="54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8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6800-4B52-5FD4-03BF-7CD1F2F73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353324-390F-90C2-E26E-2680AF89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034B3-6AFB-2457-E00B-F28F01AFC501}"/>
              </a:ext>
            </a:extLst>
          </p:cNvPr>
          <p:cNvSpPr txBox="1"/>
          <p:nvPr/>
        </p:nvSpPr>
        <p:spPr>
          <a:xfrm>
            <a:off x="1742030" y="1760488"/>
            <a:ext cx="852076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Точное содержание команд здесь не важно, важно то, что для выполнения этой довольно простой операции потребовалось несколько отдельных действий.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При этом с точки зрения банка необходимо, чтобы все эти действия выполнились вместе, либо не выполнились совсем.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Если Боб получит 100 долларов, но они не будут списаны со счёта Алисы, объяснить это сбоем системы определённо не удастся.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И наоборот, Алиса вряд ли будет довольна, если она переведёт деньги, а до Боба они не дойдут.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Нам нужна гарантия, что если что-то помешает выполнить операцию до конца, ни одно из действий не оставит следа в базе данных.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48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A370E-BE1B-8BCB-0C3B-A1A1F4118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FD689D-11D4-C8FF-9841-2025DADD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D27788-E8D4-1995-7579-444663FD9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371" y="1290918"/>
            <a:ext cx="9021434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1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C0CD-B21F-598A-7A1A-B1EDBE46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A310B-8A13-2675-D73E-D901DBC2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055FA3-1F78-03A1-3877-CF55A39D7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401" y="1058195"/>
            <a:ext cx="8009198" cy="56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0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5D592-D023-1781-5662-0DC56AD23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11A5A-ADBF-AF86-7443-2FF63F33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C13822-B69A-EC35-B99F-1FB543647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778" y="1132778"/>
            <a:ext cx="8036444" cy="56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07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7199-9E85-3987-DC52-A6EDD2617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159F1-D928-DDFF-EC9E-FC174CC2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7EF60B-C660-6662-A04B-1E80A69AE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93" y="1281695"/>
            <a:ext cx="8070213" cy="54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2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D870-7DAF-30CE-B7EC-7058190B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0986E-5A9D-B184-4735-2D644F018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FE9FAE-019A-928F-94D3-69ABFBEFE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6" y="1132081"/>
            <a:ext cx="8046720" cy="56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21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DF93D-519B-CA41-B46D-98E47832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D15CF-9686-EBE7-43FC-45225E0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DE0E7-09FF-06CD-54BB-96191B3F0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555" y="1290918"/>
            <a:ext cx="8973802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6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5A70B-5A6D-34B6-89FB-B84D93F2D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DA3D3-5ADD-71F2-2E1C-9B5868BA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 fontScale="90000"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en-US" sz="1600" dirty="0"/>
            </a:br>
            <a:br>
              <a:rPr lang="en-US" sz="1600" dirty="0"/>
            </a:br>
            <a:r>
              <a:rPr lang="ru-RU" sz="2200" dirty="0"/>
              <a:t>Уровень изоляции </a:t>
            </a:r>
            <a:r>
              <a:rPr lang="en-US" sz="2200" dirty="0"/>
              <a:t>SERIALIZABLE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B66B2B-4239-AE65-9674-95F1C20F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351" y="1290918"/>
            <a:ext cx="7594230" cy="54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88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BA039-CFF7-34FF-E675-D9546764A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78918-FE76-F71F-11AB-52D751E0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CDF437-52A3-8EDB-9DB6-60DA23F5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35" y="1132676"/>
            <a:ext cx="8869013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9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5D9A-22B3-4040-6849-DE57BFB42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40E61-D042-D27B-3A70-8F65F74A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F13886-95FB-2A0F-FC45-7DD11461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0" y="1176972"/>
            <a:ext cx="8326257" cy="56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17162-0A94-93FA-6051-C5B8C8EEF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57ABC-9794-A6B0-54D1-18676BE2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AA4882-3908-70ED-F869-B53DFF9C6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640" y="1134547"/>
            <a:ext cx="8176719" cy="560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8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30233-F2B9-40AF-4A75-503FF223B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C27BB-CC06-3140-F507-510C06DC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01FDBB-2AC1-BBF3-2371-340952899A39}"/>
              </a:ext>
            </a:extLst>
          </p:cNvPr>
          <p:cNvSpPr txBox="1"/>
          <p:nvPr/>
        </p:nvSpPr>
        <p:spPr>
          <a:xfrm>
            <a:off x="1720514" y="1803519"/>
            <a:ext cx="929531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Мы получаем эту гарантию, объединяя действия в одну транзакцию.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Говорят, что транзакция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атомарна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с точки зрения других транзакций она либо выполняется и фиксируется полностью, либо не фиксируется совсем.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Нам также нужна гарантия, что после завершения и подтверждения транзакции системой баз данных, её результаты в самом деле сохраняются и не будут потеряны, даже если вскоре произойдёт авария.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Например, если мы списали сумму и выдали её Бобу, мы должны исключить возможность того, что сумма на его счёте восстановится, как только он выйдет за двери банка.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Транзакционная база данных гарантирует, что все изменения записываются в постоянное хранилище (например, на диск) до того, как транзакция будет считаться завершённой.</a:t>
            </a:r>
          </a:p>
        </p:txBody>
      </p:sp>
    </p:spTree>
    <p:extLst>
      <p:ext uri="{BB962C8B-B14F-4D97-AF65-F5344CB8AC3E}">
        <p14:creationId xmlns:p14="http://schemas.microsoft.com/office/powerpoint/2010/main" val="1974199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2071D-323F-AF98-8178-041F5E0E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0C4AD-1BF6-42D2-695D-D46527CD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1369B9-B408-F9C3-6FF8-AFEF2075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93" y="1073016"/>
            <a:ext cx="9069066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15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33324-2571-87F4-E8C2-72752504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C73EB-483F-DD80-04DD-6CCFEADA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BCF9DB-A9DB-FC31-4D83-CFC339DF3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30" y="1123408"/>
            <a:ext cx="8964276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6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29A06-433A-9B56-88CE-67041BBF7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51B3F-720F-3D81-2C91-1E4755C3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0BE762-9694-DBF2-CC17-D12381B72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93" y="1089692"/>
            <a:ext cx="7836331" cy="562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00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BD1E5-E5C6-D814-2B77-548BA239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A0051-7AA4-C67F-7062-C78696BB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31B7B-9E11-DE77-405A-7FA08CC1D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862" y="1309391"/>
            <a:ext cx="896427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56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FD742-4028-7DB6-7605-6C3394346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543E49-456B-9F42-79D1-5346FE94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0B0292-A354-08F5-EB39-9BB7E62D1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161" y="1138277"/>
            <a:ext cx="3854060" cy="54722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2B31BB-6C50-3565-6562-65A85EEE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563" y="1138277"/>
            <a:ext cx="3481751" cy="50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40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156B0-8551-6DE6-97B3-B47AE0E2D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F3BCD-F59C-E34E-FC75-A9F4735D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BE56FB-655A-F4FA-08C5-3795B677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266" y="1091807"/>
            <a:ext cx="3681772" cy="55187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5E6221-620B-8278-1D40-CAC25DCA2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397" y="1091808"/>
            <a:ext cx="3522883" cy="51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75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27E45-B594-D290-C4AB-FCD2B5E1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DCF4E-168A-1DFC-DA8B-D83FAB73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1A3A1A-C8C5-4D51-17E7-3CE6645E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204" y="1137821"/>
            <a:ext cx="8849960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2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FD666-A1AB-8131-12C8-D43BCDE55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60553-54C9-B64D-A2BB-CF07056D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 fontScale="90000"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en-US" sz="1600" dirty="0"/>
            </a:br>
            <a:br>
              <a:rPr lang="en-US" sz="1600" dirty="0"/>
            </a:br>
            <a:r>
              <a:rPr lang="ru-RU" sz="2200" dirty="0"/>
              <a:t>Пример использования транзакций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3EA0DD-5062-97AB-07C6-FD6290F0A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582" y="1441524"/>
            <a:ext cx="7582836" cy="508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8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396A3-7142-0FA3-8C44-FAEF19FCF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3DF32-F7E8-A70F-A7F8-5107EB2D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57B241-CF82-E03C-EC00-9F1EF8B95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482" y="1178065"/>
            <a:ext cx="8840434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85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ADE5F-58B4-566C-7658-B4AA5CC70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E8C77-9B4E-7FE4-C679-E190FC62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755FEA-97E8-2705-A495-5C79935A2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44" y="1194978"/>
            <a:ext cx="8764223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DD6F-49A0-4DA0-B58F-D32F77264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CD7BD-1E91-2E0A-48CD-304F0179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5998D-D48D-70FD-E9F6-01224956A39F}"/>
              </a:ext>
            </a:extLst>
          </p:cNvPr>
          <p:cNvSpPr txBox="1"/>
          <p:nvPr/>
        </p:nvSpPr>
        <p:spPr>
          <a:xfrm>
            <a:off x="1720514" y="1803519"/>
            <a:ext cx="9295317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Другая важная характеристика транзакционных баз данных тесно связана с атомарностью изменений: когда одновременно выполняется множество транзакций, каждая из них не видит незавершённые изменения, произведённые другими.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Например, если одна транзакция подсчитывает баланс по отделениям, будет неправильно, если она посчитает расход в отделении Алисы, но не учтёт приход в отделении Боба, или наоборот.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Поэтому свойство транзакций «всё или ничего» должно определять не только, как изменения сохраняются в базе данных, но и как они видны в процессе работы.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Изменения, производимые открытой транзакцией, невидимы для других транзакций, пока она не будет завершена, а затем они становятся видны все сразу.</a:t>
            </a:r>
          </a:p>
        </p:txBody>
      </p:sp>
    </p:spTree>
    <p:extLst>
      <p:ext uri="{BB962C8B-B14F-4D97-AF65-F5344CB8AC3E}">
        <p14:creationId xmlns:p14="http://schemas.microsoft.com/office/powerpoint/2010/main" val="2801374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B2E3-2912-33BF-B12A-348A9AFC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95421-7A46-9E0C-18D5-AF803D2D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391E6C-5A8A-4048-6D49-DC804003D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195" y="1169320"/>
            <a:ext cx="8001845" cy="5441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E39BB-0709-C5BE-EC97-2ACD2A1E67B8}"/>
              </a:ext>
            </a:extLst>
          </p:cNvPr>
          <p:cNvSpPr txBox="1"/>
          <p:nvPr/>
        </p:nvSpPr>
        <p:spPr>
          <a:xfrm>
            <a:off x="6949440" y="5885346"/>
            <a:ext cx="426809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i="1" dirty="0"/>
              <a:t>Коррелированный подзапрос - это подзапрос, который зависит от внешнего запроса и использует значения из внешнего запроса в своем выражении или фильтре.</a:t>
            </a:r>
          </a:p>
        </p:txBody>
      </p:sp>
    </p:spTree>
    <p:extLst>
      <p:ext uri="{BB962C8B-B14F-4D97-AF65-F5344CB8AC3E}">
        <p14:creationId xmlns:p14="http://schemas.microsoft.com/office/powerpoint/2010/main" val="1276025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6F95B-8F82-9DF1-6CC2-05198800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534BC-9163-DABB-1929-46AD7270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49192-0159-73C8-85DB-95EDDE63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492" y="1210693"/>
            <a:ext cx="8821381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54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30A9-DCA3-45EE-E867-ABF2C2A35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6EC50-9CFE-2340-7627-F0A80297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 fontScale="90000"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br>
              <a:rPr lang="ru-RU" sz="1600" dirty="0"/>
            </a:br>
            <a:br>
              <a:rPr lang="ru-RU" sz="1600" dirty="0"/>
            </a:br>
            <a:r>
              <a:rPr lang="ru-RU" sz="2200" dirty="0"/>
              <a:t>Блокировки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457A4F-4100-9712-C150-45C562DF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737" y="1290918"/>
            <a:ext cx="7744713" cy="546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88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332E-660B-176B-B4FE-D7B751DB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024C-CCFA-CC4F-960C-3F37F558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E9A1AA-0176-C6C4-620D-D9A4AE7A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976" y="1180308"/>
            <a:ext cx="9030960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64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06B54-2565-9D5A-DDF5-0B7081CB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AF354-35AD-4C15-3F69-991E5BB3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7A8A04-AAF4-118E-565C-1C5B71F5B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711" y="1166164"/>
            <a:ext cx="8197327" cy="546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43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2BEC-1601-376F-0E20-532D0AA1F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A903C-552C-412A-D8C9-C712689D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1600" dirty="0"/>
              <a:t>Следующий материал взят из презентации: 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https://edu.postgrespro.ru/sqlprimer/sqlprimer-2019-msu-07.pdf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A0B696-16C7-2CCA-5687-C9344CBA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709" y="1153324"/>
            <a:ext cx="7863841" cy="55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68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5E7F8-BBB8-7ADC-BDAB-14E4F733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788ED-00F2-E82D-8A84-1E83C6E7E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7426"/>
            <a:ext cx="10368579" cy="1043492"/>
          </a:xfrm>
        </p:spPr>
        <p:txBody>
          <a:bodyPr>
            <a:normAutofit/>
          </a:bodyPr>
          <a:lstStyle/>
          <a:p>
            <a:r>
              <a:rPr lang="ru-RU" sz="2400" dirty="0"/>
              <a:t>Задание</a:t>
            </a:r>
            <a:endParaRPr lang="ru-RU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B3F36-3C5E-D163-C143-4F1CEEBE4A84}"/>
              </a:ext>
            </a:extLst>
          </p:cNvPr>
          <p:cNvSpPr txBox="1"/>
          <p:nvPr/>
        </p:nvSpPr>
        <p:spPr>
          <a:xfrm>
            <a:off x="1691189" y="1552715"/>
            <a:ext cx="96150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Ответьте на контрольные вопросы и выполните  задания к главе 9 книги: Моргунов, Е. П. </a:t>
            </a:r>
            <a:r>
              <a:rPr lang="ru-RU" dirty="0" err="1"/>
              <a:t>PostgreSQL</a:t>
            </a:r>
            <a:r>
              <a:rPr lang="ru-RU" dirty="0"/>
              <a:t>. Основы языка SQL [Текст] : учеб. пособие / Е. П. Моргунов ; под ред. Е. В. Рогова, П. В. Лузанова. – СПб. : БХВ-Петербург, 2018. – 336 с.     </a:t>
            </a:r>
            <a:r>
              <a:rPr lang="ru-RU" dirty="0">
                <a:hlinkClick r:id="rId3"/>
              </a:rPr>
              <a:t>https://postgrespro.ru/education/books/sqlprimer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47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1320-FA3F-12D8-8C96-BB7CA12C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B07E6-E36D-2D89-744C-26F0648A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BE791-F442-7604-885A-407143CB62F8}"/>
              </a:ext>
            </a:extLst>
          </p:cNvPr>
          <p:cNvSpPr txBox="1"/>
          <p:nvPr/>
        </p:nvSpPr>
        <p:spPr>
          <a:xfrm>
            <a:off x="1720514" y="1803519"/>
            <a:ext cx="929531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В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Postgres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Pro транзакция определяется набором SQL-команд, окружённым командами BEGIN и COMMIT.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Таким образом, наша банковская транзакция должна была бы выглядеть так: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BEGIN;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UPDATE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accounts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SET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balance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- 100.00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   WHERE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name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= '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Alice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';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--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COMMIT;</a:t>
            </a:r>
          </a:p>
        </p:txBody>
      </p:sp>
    </p:spTree>
    <p:extLst>
      <p:ext uri="{BB962C8B-B14F-4D97-AF65-F5344CB8AC3E}">
        <p14:creationId xmlns:p14="http://schemas.microsoft.com/office/powerpoint/2010/main" val="103507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736A4-0A43-F223-53F7-979CEF4C5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0577D-4F4A-17CC-95E8-9C9706F3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74AC8-03B7-EAAD-2BD0-48E5D68921CA}"/>
              </a:ext>
            </a:extLst>
          </p:cNvPr>
          <p:cNvSpPr txBox="1"/>
          <p:nvPr/>
        </p:nvSpPr>
        <p:spPr>
          <a:xfrm>
            <a:off x="1720514" y="1803519"/>
            <a:ext cx="929531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Если в процессе выполнения транзакции мы решим, что не хотим фиксировать её изменения (например, потому что оказалось, что баланс Алисы стал отрицательным), мы можем выполнить команду ROLLBACK вместо COMMIT, и все наши изменения будут отменены.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Postgres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Pro на самом деле отрабатывает каждый SQL-оператор как транзакцию. Если вы не вставите команду BEGIN, то каждый отдельный оператор будет неявно окружён командами BEGIN и COMMIT (в случае успешного завершения).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Группу операторов, окружённых командами BEGIN и COMMIT иногда называют </a:t>
            </a:r>
            <a:r>
              <a:rPr kumimoji="0" lang="ru-RU" sz="2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блоком транзакции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506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95DD-C339-BC6D-B2DD-5E8915ACF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09589-865F-12E8-9E93-00682830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Транзакции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8FB4D-33C7-882D-2E12-DC81E53C2CD6}"/>
              </a:ext>
            </a:extLst>
          </p:cNvPr>
          <p:cNvSpPr txBox="1"/>
          <p:nvPr/>
        </p:nvSpPr>
        <p:spPr>
          <a:xfrm>
            <a:off x="1720514" y="1803519"/>
            <a:ext cx="9295317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Некоторые клиентские библиотеки добавляют команды BEGIN и COMMIT автоматически и неявно создают за вас блоки транзакций. Подробнее об этом вы можете узнать в документации интересующего вас интерфейса.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Операторами в транзакции можно также управлять на более детальном уровне, используя точки сохранения. Точки сохранения позволяют выборочно отменять некоторые части транзакции и фиксировать все остальные.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Определив точку сохранения с помощью SAVEPOINT, при необходимости вы можете вернуться к ней с помощью команды ROLLBACK TO. Все изменения в базе данных, произошедшие после точки сохранения и до момента отката, отменяются, но изменения, произведённые ранее, сохраняются.</a:t>
            </a:r>
          </a:p>
        </p:txBody>
      </p:sp>
    </p:spTree>
    <p:extLst>
      <p:ext uri="{BB962C8B-B14F-4D97-AF65-F5344CB8AC3E}">
        <p14:creationId xmlns:p14="http://schemas.microsoft.com/office/powerpoint/2010/main" val="3817174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Дерево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1831</TotalTime>
  <Words>2304</Words>
  <Application>Microsoft Office PowerPoint</Application>
  <PresentationFormat>Широкоэкранный</PresentationFormat>
  <Paragraphs>178</Paragraphs>
  <Slides>66</Slides>
  <Notes>56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1" baseType="lpstr">
      <vt:lpstr>Calibri</vt:lpstr>
      <vt:lpstr>Georgia</vt:lpstr>
      <vt:lpstr>Trebuchet MS</vt:lpstr>
      <vt:lpstr>Wingdings</vt:lpstr>
      <vt:lpstr>Дерево</vt:lpstr>
      <vt:lpstr>Практические занятия №№8-9</vt:lpstr>
      <vt:lpstr>Транзакции</vt:lpstr>
      <vt:lpstr>Транзакции</vt:lpstr>
      <vt:lpstr>Транзакции</vt:lpstr>
      <vt:lpstr>Транзакции</vt:lpstr>
      <vt:lpstr>Транзакции</vt:lpstr>
      <vt:lpstr>Транзакции</vt:lpstr>
      <vt:lpstr>Транзакции</vt:lpstr>
      <vt:lpstr>Транзакции</vt:lpstr>
      <vt:lpstr>Транзакции</vt:lpstr>
      <vt:lpstr>Транзакции</vt:lpstr>
      <vt:lpstr>Следующий материал взят из презентации:  https://edu.postgrespro.ru/sqlprimer/sqlprimer-2019-msu-07.pdf </vt:lpstr>
      <vt:lpstr>Следующий материал взят из презентации:  https://edu.postgrespro.ru/sqlprimer/sqlprimer-2019-msu-07.pdf </vt:lpstr>
      <vt:lpstr>Следующий материал взят из презентации:  https://edu.postgrespro.ru/sqlprimer/sqlprimer-2019-msu-07.pdf 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 </vt:lpstr>
      <vt:lpstr>Следующий материал взят из презентации:  https://edu.postgrespro.ru/sqlprimer/sqlprimer-2019-msu-07.pdf  Свойства транзакций (ACID)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  Уровень изоляции READ UNCOMMITTED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  Уровень изоляции READ COMMITTED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  Уровень изоляции REPEATABLE READ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  Уровень изоляции SERIALIZABLE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  Пример использования транзакций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  Блокировки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Следующий материал взят из презентации:  https://edu.postgrespro.ru/sqlprimer/sqlprimer-2019-msu-07.pdf</vt:lpstr>
      <vt:lpstr>Задание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№6</dc:title>
  <dc:creator>Виталий Журавлев</dc:creator>
  <cp:lastModifiedBy>Виталий Журавлев</cp:lastModifiedBy>
  <cp:revision>236</cp:revision>
  <dcterms:created xsi:type="dcterms:W3CDTF">2023-09-24T12:19:27Z</dcterms:created>
  <dcterms:modified xsi:type="dcterms:W3CDTF">2024-03-03T18:55:57Z</dcterms:modified>
</cp:coreProperties>
</file>